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024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44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07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390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410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88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365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606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176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926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03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548CA-4F1F-4934-AA57-27B1E4EE647F}" type="datetimeFigureOut">
              <a:rPr lang="fr-FR" smtClean="0"/>
              <a:t>23/05/2018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36FB8-265D-4E65-9795-C724FA25AB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871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google.fr/url?sa=i&amp;source=images&amp;cd=&amp;cad=rja&amp;uact=8&amp;ved=2ahUKEwjr7YfX1IzbAhXHuRQKHVZ4D8cQjRx6BAgBEAU&amp;url=https://actu-securite.fr/Unites-operationnelles-des-Sapeurs-Pompiers/sdis59-hazebrouck-des-cadets-de-la-securite-civile-au-plus-pres-des-sapeurs-pompiers/&amp;psig=AOvVaw2Qbt-3TMjTn1OOaYxjd7xy&amp;ust=152664310766310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fr/url?sa=i&amp;source=images&amp;cd=&amp;cad=rja&amp;uact=8&amp;ved=2ahUKEwi_86TV04zbAhVFkRQKHRtVCLcQjRx6BAgBEAU&amp;url=https://twitter.com/sdis82&amp;psig=AOvVaw2Qbt-3TMjTn1OOaYxjd7xy&amp;ust=152664310766310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www.google.fr/url?sa=i&amp;source=images&amp;cd=&amp;cad=rja&amp;uact=8&amp;ved=2ahUKEwjr7YfX1IzbAhXHuRQKHVZ4D8cQjRx6BAgBEAU&amp;url=https://actu-securite.fr/Unites-operationnelles-des-Sapeurs-Pompiers/sdis59-hazebrouck-des-cadets-de-la-securite-civile-au-plus-pres-des-sapeurs-pompiers/&amp;psig=AOvVaw2Qbt-3TMjTn1OOaYxjd7xy&amp;ust=152664310766310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fr/url?sa=i&amp;source=images&amp;cd=&amp;cad=rja&amp;uact=8&amp;ved=2ahUKEwig84uv04zbAhWKQBQKHejhBiwQjRx6BAgBEAU&amp;url=https://www.ladepeche.fr/article/2018/01/13/2720628-le-sdis-accueille-les-cadets-de-la-securite.html&amp;psig=AOvVaw2Qbt-3TMjTn1OOaYxjd7xy&amp;ust=152664310766310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fr/url?sa=i&amp;source=images&amp;cd=&amp;cad=rja&amp;uact=8&amp;ved=2ahUKEwjgkZyF04zbAhXH7BQKHVnRD-wQjRx6BAgBEAU&amp;url=https://www.lechorepublicain.fr/dreux/institutions/2018/04/13/les-lyceens-de-courtois-a-dreux-vivent-le-quotidien-des-pompiers_12811595.html&amp;psig=AOvVaw2Qbt-3TMjTn1OOaYxjd7xy&amp;ust=152664310766310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CADETS ET CADETTES DE LA SÉCURITÉ CIVILE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schambard1\Desktop\cad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05064"/>
            <a:ext cx="3853408" cy="112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chambard1\Desktop\SDIS9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Résultat de recherche d'images pour &quot;dsden val d'oise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" y="160338"/>
            <a:ext cx="1866900" cy="2105025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344" y="1414638"/>
            <a:ext cx="134874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452" y="733507"/>
            <a:ext cx="11525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8" descr="Résultat de recherche d'images pour &quot;cadet de la securite civile&quot;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55575" y="-2193925"/>
            <a:ext cx="2817764" cy="187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ym typeface="Wingdings"/>
              </a:rPr>
              <a:t></a:t>
            </a:r>
            <a:r>
              <a:rPr lang="fr-FR" sz="2800" dirty="0" smtClean="0"/>
              <a:t>Plan de grande mobilisation de l’école pour les valeurs de la république janvier 2015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Circulaire du ministère de l’Intérieur relative aux orientations en matière de sécurité civile du 26/ 05/15 (B.O du 3/3/16)</a:t>
            </a:r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Code de l’éducation, article L 312-13-1 « tout élève bénéficie, dans le cadre de sa scolarité obligatoire, d’une sensibilisation à la prévention des risques et aux missions des services de secours ainsi que d’un apprentissage des gestes élémentaires de premier secours »</a:t>
            </a:r>
          </a:p>
          <a:p>
            <a:endParaRPr lang="fr-FR" sz="2400" dirty="0" smtClean="0"/>
          </a:p>
          <a:p>
            <a:r>
              <a:rPr lang="fr-FR" sz="2400" dirty="0" smtClean="0"/>
              <a:t>Domaines 3, 4 et 5 du socle commun</a:t>
            </a:r>
            <a:endParaRPr lang="fr-FR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821155"/>
            <a:ext cx="2574479" cy="171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1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Favoriser une culture de la sécurité civile</a:t>
            </a:r>
          </a:p>
          <a:p>
            <a:r>
              <a:rPr lang="fr-FR" dirty="0" smtClean="0"/>
              <a:t>Sensibiliser aux comportements de prévention</a:t>
            </a:r>
          </a:p>
          <a:p>
            <a:r>
              <a:rPr lang="fr-FR" dirty="0" smtClean="0"/>
              <a:t>Développer un sens civique chez les jeunes élèves,</a:t>
            </a:r>
          </a:p>
          <a:p>
            <a:r>
              <a:rPr lang="fr-FR" dirty="0" smtClean="0"/>
              <a:t>Reconnaître les cadets et cadettes comme assistants de sécurité lors des exercices d’évacuation ou de confinement</a:t>
            </a:r>
          </a:p>
          <a:p>
            <a:r>
              <a:rPr lang="fr-FR" dirty="0" smtClean="0"/>
              <a:t>Favoriser l’engagement ultérieur des élèves au sein de la sécurité civile</a:t>
            </a:r>
            <a:endParaRPr lang="fr-FR" dirty="0"/>
          </a:p>
        </p:txBody>
      </p:sp>
      <p:pic>
        <p:nvPicPr>
          <p:cNvPr id="7170" name="Picture 2" descr="Résultat de recherche d'images pour &quot;cadet de la securite civil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217532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0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772400" cy="1470025"/>
          </a:xfrm>
        </p:spPr>
        <p:txBody>
          <a:bodyPr/>
          <a:lstStyle/>
          <a:p>
            <a:r>
              <a:rPr lang="fr-FR" dirty="0" smtClean="0"/>
              <a:t>2 collèges retenus dans le Val d’Oise pour l’année 2018/2019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352928" cy="24482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Collège Pablo Picasso Garges- les- Gonesse(urbain)</a:t>
            </a:r>
          </a:p>
          <a:p>
            <a:r>
              <a:rPr lang="fr-FR" sz="3600" dirty="0" smtClean="0">
                <a:solidFill>
                  <a:srgbClr val="FF0000"/>
                </a:solidFill>
              </a:rPr>
              <a:t>Et Collège Marcel Pagnol de Montsoult (péri urbain)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653136"/>
            <a:ext cx="1274442" cy="79208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53136"/>
            <a:ext cx="2520280" cy="1903115"/>
          </a:xfrm>
          <a:prstGeom prst="rect">
            <a:avLst/>
          </a:prstGeom>
        </p:spPr>
      </p:pic>
      <p:sp>
        <p:nvSpPr>
          <p:cNvPr id="6" name="AutoShape 8" descr="Résultat de recherche d'images pour &quot;cadet de la securite civile&quot;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243409"/>
            <a:ext cx="5712569" cy="262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745" y="5604693"/>
            <a:ext cx="1348740" cy="8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8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À partir de la rentrée 2018/2019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Constitution d’un groupe d’élèves volontaires du niveau 4°sans contre-indications physiques(définir critères de sélection en cas de besoin)</a:t>
            </a:r>
          </a:p>
          <a:p>
            <a:r>
              <a:rPr lang="fr-FR" sz="2800" dirty="0" smtClean="0"/>
              <a:t>Entre 15 et 20 élèves avec équilibre entre les filles et les garçons si possible</a:t>
            </a:r>
          </a:p>
          <a:p>
            <a:r>
              <a:rPr lang="fr-FR" sz="2800" dirty="0" smtClean="0"/>
              <a:t>Planning de formation de 15 séances de 3 h qui se dérouleront les mercredis de 13h30 à 16h30 ,au collège ou sur lieu de visite (3 sorties environ)</a:t>
            </a:r>
          </a:p>
          <a:p>
            <a:endParaRPr lang="fr-FR" dirty="0"/>
          </a:p>
        </p:txBody>
      </p:sp>
      <p:pic>
        <p:nvPicPr>
          <p:cNvPr id="6146" name="Picture 2" descr="Résultat de recherche d'images pour &quot;cadet de la securite civil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373216"/>
            <a:ext cx="2318695" cy="124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7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Pour l’élève :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5"/>
            <a:ext cx="8003232" cy="1008111"/>
          </a:xfrm>
        </p:spPr>
        <p:txBody>
          <a:bodyPr>
            <a:normAutofit fontScale="70000" lnSpcReduction="20000"/>
          </a:bodyPr>
          <a:lstStyle/>
          <a:p>
            <a:r>
              <a:rPr lang="fr-FR" sz="2000" dirty="0" smtClean="0"/>
              <a:t>Autorisation parentale et acte d’engagement de l’élève à signer,</a:t>
            </a:r>
          </a:p>
          <a:p>
            <a:r>
              <a:rPr lang="fr-FR" sz="2000" dirty="0" smtClean="0"/>
              <a:t>Charte d’engagement (respect des règles, application du règlement intérieur…)</a:t>
            </a:r>
          </a:p>
          <a:p>
            <a:r>
              <a:rPr lang="fr-FR" sz="2000" dirty="0" smtClean="0"/>
              <a:t>Certificat médical,</a:t>
            </a:r>
          </a:p>
          <a:p>
            <a:r>
              <a:rPr lang="fr-FR" sz="2000" dirty="0" smtClean="0"/>
              <a:t>Autorisation de sortie,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3568" y="2420888"/>
            <a:ext cx="7920880" cy="2808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rgbClr val="FF0000"/>
              </a:solidFill>
            </a:endParaRPr>
          </a:p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A l’issue de la formation le cadet ou la cadette se verra remettre lors d’une cérémonie solennelle:</a:t>
            </a:r>
          </a:p>
          <a:p>
            <a:pPr algn="ctr"/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Attestation de participation à une session de sensibilisation à la </a:t>
            </a:r>
            <a:r>
              <a:rPr lang="fr-FR" sz="2400" b="1" dirty="0" smtClean="0">
                <a:solidFill>
                  <a:srgbClr val="FF0000"/>
                </a:solidFill>
                <a:sym typeface="Wingdings"/>
              </a:rPr>
              <a:t>prév</a:t>
            </a:r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ention des </a:t>
            </a:r>
            <a:r>
              <a:rPr lang="fr-FR" sz="2400" b="1" dirty="0" smtClean="0">
                <a:solidFill>
                  <a:srgbClr val="FF0000"/>
                </a:solidFill>
                <a:sym typeface="Wingdings"/>
              </a:rPr>
              <a:t>ince</a:t>
            </a:r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ndies domestiques (</a:t>
            </a:r>
            <a:r>
              <a:rPr lang="fr-FR" sz="2400" b="1" dirty="0" smtClean="0">
                <a:solidFill>
                  <a:srgbClr val="FF0000"/>
                </a:solidFill>
                <a:sym typeface="Wingdings"/>
              </a:rPr>
              <a:t>PREVINCE</a:t>
            </a:r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)</a:t>
            </a:r>
          </a:p>
          <a:p>
            <a:pPr algn="ctr"/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Attestation de </a:t>
            </a:r>
            <a:r>
              <a:rPr lang="fr-FR" sz="2400" b="1" dirty="0" smtClean="0">
                <a:solidFill>
                  <a:srgbClr val="FF0000"/>
                </a:solidFill>
                <a:sym typeface="Wingdings"/>
              </a:rPr>
              <a:t>PSC1</a:t>
            </a:r>
          </a:p>
          <a:p>
            <a:pPr algn="ctr"/>
            <a:r>
              <a:rPr lang="fr-FR" sz="2400" dirty="0" smtClean="0">
                <a:solidFill>
                  <a:srgbClr val="FF0000"/>
                </a:solidFill>
                <a:sym typeface="Wingdings"/>
              </a:rPr>
              <a:t>Attestation de formation de </a:t>
            </a:r>
            <a:r>
              <a:rPr lang="fr-FR" sz="2400" b="1" dirty="0" smtClean="0">
                <a:solidFill>
                  <a:srgbClr val="FF0000"/>
                </a:solidFill>
                <a:sym typeface="Wingdings"/>
              </a:rPr>
              <a:t>cadet ou cadette de la sécurité civile</a:t>
            </a:r>
          </a:p>
          <a:p>
            <a:pPr algn="ctr"/>
            <a:endParaRPr lang="fr-FR" dirty="0" smtClean="0">
              <a:solidFill>
                <a:srgbClr val="FF0000"/>
              </a:solidFill>
              <a:sym typeface="Wingdings"/>
            </a:endParaRPr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5" y="5517232"/>
            <a:ext cx="7848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Cette formation peut être mise à profit dans le cadre du parcours citoyen/avenir et être présentée à l’épreuve orale du Brevet</a:t>
            </a:r>
            <a:endParaRPr lang="fr-FR" dirty="0"/>
          </a:p>
        </p:txBody>
      </p:sp>
      <p:pic>
        <p:nvPicPr>
          <p:cNvPr id="5122" name="Picture 2" descr="Résultat de recherche d'images pour &quot;cadet de la securite civil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476672"/>
            <a:ext cx="1800200" cy="147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91" y="132449"/>
            <a:ext cx="1773345" cy="94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1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296144"/>
          </a:xfrm>
        </p:spPr>
        <p:txBody>
          <a:bodyPr/>
          <a:lstStyle/>
          <a:p>
            <a:r>
              <a:rPr lang="fr-FR" dirty="0" smtClean="0"/>
              <a:t>Pour le collège 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176464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1"/>
                </a:solidFill>
              </a:rPr>
              <a:t>Convention cadre avec le SDIS 95 et la DSDEN Val d’Oise, signée le 16 juin 2018 (réunir un C.A avant)</a:t>
            </a:r>
          </a:p>
          <a:p>
            <a:pPr marL="342900" indent="-342900">
              <a:buFont typeface="Wingdings" pitchFamily="2" charset="2"/>
              <a:buChar char="Ø"/>
            </a:pPr>
            <a:endParaRPr lang="fr-FR" sz="28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800" dirty="0" smtClean="0">
                <a:solidFill>
                  <a:schemeClr val="tx1"/>
                </a:solidFill>
              </a:rPr>
              <a:t>Comité de pilotage pour le suivi et l’évaluation du dispositif(chef d’établissement ,un référent , un élève</a:t>
            </a:r>
            <a:r>
              <a:rPr lang="fr-FR" sz="34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Ø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3800" dirty="0" smtClean="0">
                <a:solidFill>
                  <a:srgbClr val="C00000"/>
                </a:solidFill>
              </a:rPr>
              <a:t>Proposition d’ intervenants qui encadreront en binôme les formations avec les sapeurs pompiers ou accompagneront les sorties (au sein de la communauté éducative)</a:t>
            </a:r>
            <a:endParaRPr lang="fr-FR" sz="3800" dirty="0">
              <a:solidFill>
                <a:srgbClr val="C00000"/>
              </a:solidFill>
            </a:endParaRPr>
          </a:p>
        </p:txBody>
      </p:sp>
      <p:pic>
        <p:nvPicPr>
          <p:cNvPr id="8194" name="Picture 2" descr="https://www.ac-caen.fr/wp-content/uploads/sites/2/2017/02/Signature-convention-cade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1556792"/>
            <a:ext cx="1440160" cy="108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2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368025"/>
              </p:ext>
            </p:extLst>
          </p:nvPr>
        </p:nvGraphicFramePr>
        <p:xfrm>
          <a:off x="251520" y="116632"/>
          <a:ext cx="8712967" cy="65078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970"/>
                <a:gridCol w="1202081"/>
                <a:gridCol w="1202081"/>
                <a:gridCol w="560970"/>
                <a:gridCol w="1533089"/>
                <a:gridCol w="1533089"/>
                <a:gridCol w="1205564"/>
                <a:gridCol w="915123"/>
              </a:tblGrid>
              <a:tr h="45483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1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ACCUEIL - PRESENTATION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Commun SDIS / DSDEN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76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OBJECTIFS ET PROGRAMME DE LA FORMATION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76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REGLES DE BONNE CONDUITE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67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1-2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LA SECURITE CIVILE EN France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2H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ORGANISATION DE LA SC - MISSIONS - MOYENS - HISTOIRE ET EVOLUTION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SDIS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67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CITOYENNETE -  ASSOCIATIONS AGREES DE SC - SERVICE CIVIQUE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ENGAGEMENT CITOYEN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76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LES SAPEURS-POMPIERS - SIS - JSP - SPV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76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LES NUMEROS D'URGENCE</a:t>
                      </a:r>
                      <a:endParaRPr lang="fr-FR" sz="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76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2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2-1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VISITES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1H30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VISITE DU CTA-CODIS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SDIS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604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2-2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1H30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VISITE DU CENTRE DE SECOURS PRINCIPAL D'OSNY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VEHICULES ET SPECIALITES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413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3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3-1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VISITE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3H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VISITE DU MUSEE DES SAPEURS-POMPIERS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SDIS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52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4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4-1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VISITES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CENTRE DE SECOURS LOCAL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TOUR DE TABLE - OBJECTIFS INDIVIDUELS - ATTENTES - MOTIVATION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ETRE ACTEUR DE SA PROPRE SECURITE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86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4-2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2H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CENTRE DE FORMATION DEPARTEMENTAL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MAISON A FEU - CAISSON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53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5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5-1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L'ENVIRONNEMENT DU RISQUE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1H30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NOTIONS ESSENTIELLES : RISQUE - MENACE - DANGER  / PREVENTION - PREVISION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CRISE / GESTION DE CRISE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SDIS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84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1H30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GESTION DU TERRITOIRE - EVALUATION DES RISQUES - DOCUMENTS DE RECENSEMENT - CLASSEMENT DES ETABLISSEMENTS  - INFORMATION DES POPULATIONS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DDRM - DICRIM - SEVESO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35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6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6-1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PRESENTATION DES RISQUES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RISQUES NATURELS, INDUSTRIELS ET TECHNOLOGIQUES - RISQUE D'ATTENTAT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Risques naturels (tempêtes - inondations - séisme - </a:t>
                      </a:r>
                      <a:r>
                        <a:rPr lang="fr-FR" sz="400" u="none" strike="noStrike" dirty="0" err="1">
                          <a:effectLst/>
                        </a:rPr>
                        <a:t>mvt</a:t>
                      </a:r>
                      <a:r>
                        <a:rPr lang="fr-FR" sz="400" u="none" strike="noStrike" dirty="0">
                          <a:effectLst/>
                        </a:rPr>
                        <a:t> de terrain…) Risques industriels et technologiques (TMD - accident nucléaire - accident industriel…) 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DSDEN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784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2H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ACCIDENTS DE LA VIE COURANTE - ACCIDENTS DOMESTIQUES - INCENDIES - ACCIDENTS DE LA ROUTE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Etudes de cas - statistiques - Causes - CO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40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7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7-1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PSC 1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4H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DSDEN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40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8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8-1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PSC 1 (SUITE)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3H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76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9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9-1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PREVENTION DES INCENDIES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3H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INCENDIES DOMESTIQUES ET COMPORTEMENTS ADAPTES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MODULE PREVINCE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SDIS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76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10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10-1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VALEURS CITOYENNES ET VALEURS DES SAPEURS-POMPIERS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SERVICE CIVIQUE - JSP - SPV - Uniforme - Cérémonies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SDIS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76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10-2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2H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JSP - SPV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VISITE JSP - MANŒUVRE  Favoriser l'engagement JSP-SPV…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01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11-1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MISE EN ŒUVRE DE L'ESPRIT DE COHESION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3H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PARCOURS COHESION - SPORT ADAPTE (parcours sportif ?...)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Solidarité - Entraide - Rigueur - Discipline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SDIS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52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12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12-1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LES PRINCIPES DE PREVENTION INCENDIE AU SEIN DE L'ETABLISSEMENT SCOLAIRE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CONCEPTION DES BATIMENTS - ALARME - ALERTE - DEGAGEMENTS - MOYENS DE SECOURS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NUMEROS D'URGENCE - ALERTE DES SECOURS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SDIS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76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12-2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LE PPMS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2H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LE PPMS ET SA MISE EN ŒUVRE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CARTOGRAPHIE ET RECENSEMENT DES RISQUES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DSDEN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76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13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13-1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L'ASSISTANT DE SECURITE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1H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ROLES ET MISSIONS DE L'ASSEC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DSDEN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67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13-2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MISE EN ŒUVRE DU PPMS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2H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CONCEPTION ET ORGANISATION D'UN EXERCICE DE MISE EN ŒUVRE DU PPMS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DSDEN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76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14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14-1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EXERCICE PPMS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3H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REALISATION D'UN EXERCICE DE MISE EN ŒUVRE DU PPMS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EXERCICE DE CONFINEMENT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DSDEN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509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15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15-1</a:t>
                      </a:r>
                      <a:endParaRPr lang="fr-FR" sz="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PREPARATION DE LA CEREMONIE DE REMISE DES </a:t>
                      </a:r>
                      <a:r>
                        <a:rPr lang="fr-FR" sz="600" u="none" strike="noStrike" dirty="0" err="1">
                          <a:effectLst/>
                        </a:rPr>
                        <a:t>DIPLÔmes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3H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 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>
                          <a:effectLst/>
                        </a:rPr>
                        <a:t> </a:t>
                      </a:r>
                      <a:endParaRPr lang="fr-FR" sz="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u="none" strike="noStrike" dirty="0">
                          <a:effectLst/>
                        </a:rPr>
                        <a:t>Commun SDIS / DSDEN</a:t>
                      </a:r>
                      <a:endParaRPr lang="fr-FR" sz="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0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820</Words>
  <Application>Microsoft Office PowerPoint</Application>
  <PresentationFormat>Affichage à l'écran (4:3)</PresentationFormat>
  <Paragraphs>214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CADETS ET CADETTES DE LA SÉCURITÉ CIVILE</vt:lpstr>
      <vt:lpstr>Plan de grande mobilisation de l’école pour les valeurs de la république janvier 2015</vt:lpstr>
      <vt:lpstr>Objectifs:</vt:lpstr>
      <vt:lpstr>2 collèges retenus dans le Val d’Oise pour l’année 2018/2019</vt:lpstr>
      <vt:lpstr>À partir de la rentrée 2018/2019</vt:lpstr>
      <vt:lpstr>Pour l’élève : </vt:lpstr>
      <vt:lpstr>Pour le collège :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CADETS ET CADETTES DE LA SÉCURITÉ CIVILE</dc:title>
  <dc:creator>schambard1</dc:creator>
  <cp:lastModifiedBy>princadj</cp:lastModifiedBy>
  <cp:revision>16</cp:revision>
  <dcterms:created xsi:type="dcterms:W3CDTF">2018-05-17T09:09:52Z</dcterms:created>
  <dcterms:modified xsi:type="dcterms:W3CDTF">2018-05-23T05:47:43Z</dcterms:modified>
</cp:coreProperties>
</file>